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notesMasterIdLst>
    <p:notesMasterId r:id="rId67"/>
  </p:notesMasterIdLst>
  <p:sldIdLst>
    <p:sldId id="258" r:id="rId5"/>
    <p:sldId id="263" r:id="rId6"/>
    <p:sldId id="264" r:id="rId7"/>
    <p:sldId id="800" r:id="rId8"/>
    <p:sldId id="801" r:id="rId9"/>
    <p:sldId id="802" r:id="rId10"/>
    <p:sldId id="803" r:id="rId11"/>
    <p:sldId id="804" r:id="rId12"/>
    <p:sldId id="805" r:id="rId13"/>
    <p:sldId id="806" r:id="rId14"/>
    <p:sldId id="807" r:id="rId15"/>
    <p:sldId id="808" r:id="rId16"/>
    <p:sldId id="809" r:id="rId17"/>
    <p:sldId id="810" r:id="rId18"/>
    <p:sldId id="811" r:id="rId19"/>
    <p:sldId id="812" r:id="rId20"/>
    <p:sldId id="813" r:id="rId21"/>
    <p:sldId id="814" r:id="rId22"/>
    <p:sldId id="815" r:id="rId23"/>
    <p:sldId id="816" r:id="rId24"/>
    <p:sldId id="817" r:id="rId25"/>
    <p:sldId id="818" r:id="rId26"/>
    <p:sldId id="819" r:id="rId27"/>
    <p:sldId id="820" r:id="rId28"/>
    <p:sldId id="821" r:id="rId29"/>
    <p:sldId id="823" r:id="rId30"/>
    <p:sldId id="822" r:id="rId31"/>
    <p:sldId id="824" r:id="rId32"/>
    <p:sldId id="825" r:id="rId33"/>
    <p:sldId id="826" r:id="rId34"/>
    <p:sldId id="827" r:id="rId35"/>
    <p:sldId id="828" r:id="rId36"/>
    <p:sldId id="829" r:id="rId37"/>
    <p:sldId id="830" r:id="rId38"/>
    <p:sldId id="831" r:id="rId39"/>
    <p:sldId id="832" r:id="rId40"/>
    <p:sldId id="833" r:id="rId41"/>
    <p:sldId id="834" r:id="rId42"/>
    <p:sldId id="835" r:id="rId43"/>
    <p:sldId id="836" r:id="rId44"/>
    <p:sldId id="837" r:id="rId45"/>
    <p:sldId id="838" r:id="rId46"/>
    <p:sldId id="839" r:id="rId47"/>
    <p:sldId id="840" r:id="rId48"/>
    <p:sldId id="841" r:id="rId49"/>
    <p:sldId id="842" r:id="rId50"/>
    <p:sldId id="843" r:id="rId51"/>
    <p:sldId id="844" r:id="rId52"/>
    <p:sldId id="845" r:id="rId53"/>
    <p:sldId id="847" r:id="rId54"/>
    <p:sldId id="848" r:id="rId55"/>
    <p:sldId id="849" r:id="rId56"/>
    <p:sldId id="850" r:id="rId57"/>
    <p:sldId id="851" r:id="rId58"/>
    <p:sldId id="852" r:id="rId59"/>
    <p:sldId id="853" r:id="rId60"/>
    <p:sldId id="854" r:id="rId61"/>
    <p:sldId id="855" r:id="rId62"/>
    <p:sldId id="856" r:id="rId63"/>
    <p:sldId id="846" r:id="rId64"/>
    <p:sldId id="276" r:id="rId65"/>
    <p:sldId id="277" r:id="rId66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4F5764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6F42E-FD3D-4EF0-8B7B-5989C5032A47}" v="2" dt="2022-05-18T12:39:57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94"/>
    <p:restoredTop sz="94620"/>
  </p:normalViewPr>
  <p:slideViewPr>
    <p:cSldViewPr snapToGrid="0" snapToObjects="1">
      <p:cViewPr varScale="1">
        <p:scale>
          <a:sx n="137" d="100"/>
          <a:sy n="137" d="100"/>
        </p:scale>
        <p:origin x="384" y="184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Soares Monteiro" userId="S::rm88668@fiap.com.br::15686c23-d071-4d7d-9df5-ae76a6f2b9d5" providerId="AD" clId="Web-{04D6F42E-FD3D-4EF0-8B7B-5989C5032A47}"/>
    <pc:docChg chg="modSld">
      <pc:chgData name="Rafael Soares Monteiro" userId="S::rm88668@fiap.com.br::15686c23-d071-4d7d-9df5-ae76a6f2b9d5" providerId="AD" clId="Web-{04D6F42E-FD3D-4EF0-8B7B-5989C5032A47}" dt="2022-05-18T12:39:57.458" v="1" actId="1076"/>
      <pc:docMkLst>
        <pc:docMk/>
      </pc:docMkLst>
      <pc:sldChg chg="modSp">
        <pc:chgData name="Rafael Soares Monteiro" userId="S::rm88668@fiap.com.br::15686c23-d071-4d7d-9df5-ae76a6f2b9d5" providerId="AD" clId="Web-{04D6F42E-FD3D-4EF0-8B7B-5989C5032A47}" dt="2022-05-18T12:39:57.458" v="1" actId="1076"/>
        <pc:sldMkLst>
          <pc:docMk/>
          <pc:sldMk cId="3320105473" sldId="834"/>
        </pc:sldMkLst>
        <pc:picChg chg="mod">
          <ac:chgData name="Rafael Soares Monteiro" userId="S::rm88668@fiap.com.br::15686c23-d071-4d7d-9df5-ae76a6f2b9d5" providerId="AD" clId="Web-{04D6F42E-FD3D-4EF0-8B7B-5989C5032A47}" dt="2022-05-18T12:39:57.458" v="1" actId="1076"/>
          <ac:picMkLst>
            <pc:docMk/>
            <pc:sldMk cId="3320105473" sldId="834"/>
            <ac:picMk id="3" creationId="{F33181C2-D3DE-CE45-A442-2B1926A5936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57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25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Aula 2: Introdução, Cores, Histogramas e Suavização.</a:t>
            </a:r>
          </a:p>
          <a:p>
            <a:endParaRPr lang="pt-BR" dirty="0"/>
          </a:p>
          <a:p>
            <a:r>
              <a:rPr lang="pt-BR" dirty="0"/>
              <a:t>Aula 3:  Suavização (), </a:t>
            </a:r>
            <a:r>
              <a:rPr lang="pt-BR" dirty="0" err="1"/>
              <a:t>Limiarização</a:t>
            </a:r>
            <a:r>
              <a:rPr lang="pt-BR" dirty="0"/>
              <a:t>, Erosão, Dilatação e Segmentação de Imagens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r>
              <a:rPr lang="en-US" dirty="0"/>
              <a:t> em Imagens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55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Aplicando</a:t>
            </a:r>
            <a:r>
              <a:rPr lang="en-US" dirty="0"/>
              <a:t> </a:t>
            </a:r>
            <a:r>
              <a:rPr lang="en-US" dirty="0" err="1"/>
              <a:t>Convolução</a:t>
            </a:r>
            <a:r>
              <a:rPr lang="en-US" dirty="0"/>
              <a:t> em Imagens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Aplicando</a:t>
            </a:r>
            <a:r>
              <a:rPr lang="en-US" dirty="0"/>
              <a:t> </a:t>
            </a:r>
            <a:r>
              <a:rPr lang="en-US" dirty="0" err="1"/>
              <a:t>Convolução</a:t>
            </a:r>
            <a:r>
              <a:rPr lang="en-US" dirty="0"/>
              <a:t> em Imagens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r>
              <a:rPr lang="en-US" dirty="0"/>
              <a:t> de Imagens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71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96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01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Suavização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1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Medium"/>
              </a:rPr>
              <a:t>VISÃO</a:t>
            </a:r>
            <a:r>
              <a:rPr lang="en-US" sz="3500" dirty="0">
                <a:solidFill>
                  <a:srgbClr val="FF0000"/>
                </a:solidFill>
                <a:latin typeface="Gotham HTF Light"/>
                <a:cs typeface="Gotham HTF Medium"/>
              </a:rPr>
              <a:t> COMPUTACIONAL</a:t>
            </a:r>
            <a:endParaRPr lang="en-US" sz="3500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6605" y="2778475"/>
            <a:ext cx="530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Aquisição,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OpenCV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, </a:t>
            </a:r>
            <a:r>
              <a:rPr lang="pt-BR" dirty="0" err="1">
                <a:solidFill>
                  <a:srgbClr val="626E73"/>
                </a:solidFill>
                <a:latin typeface="Gotham HTF Book"/>
                <a:cs typeface="Gotham HTF Book"/>
              </a:rPr>
              <a:t>Convoluções</a:t>
            </a:r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, Classificação e mais </a:t>
            </a:r>
          </a:p>
        </p:txBody>
      </p: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33105-7365-C84E-A543-2CA2ED2C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628"/>
            <a:ext cx="9144000" cy="43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32C36-A0DE-B244-9118-09063E47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4" y="-186613"/>
            <a:ext cx="8710274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AF8E6-62F5-FF49-A7F6-FB883700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607"/>
            <a:ext cx="9144000" cy="50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3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9B8AA-899A-6842-802B-4AB68113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687"/>
            <a:ext cx="9144000" cy="4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0E232-E90E-5541-83DB-796CA806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49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893528-9495-9148-8D42-D56535CA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76" y="0"/>
            <a:ext cx="8024647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FC4F5-9FC6-DD45-8EA0-F24D1A0B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77"/>
            <a:ext cx="9144000" cy="485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0B0D2-B241-7B48-BC59-9DEE5117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025"/>
            <a:ext cx="9144000" cy="32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43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948A0-6F18-4F4D-B8AF-E398663C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87"/>
            <a:ext cx="9144000" cy="456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6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2C3C7-34F3-974C-967D-80150D50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2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ap_element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3834881"/>
            <a:ext cx="9144000" cy="5143500"/>
          </a:xfrm>
          <a:prstGeom prst="rect">
            <a:avLst/>
          </a:prstGeom>
        </p:spPr>
      </p:pic>
      <p:pic>
        <p:nvPicPr>
          <p:cNvPr id="12" name="Imagem 8">
            <a:extLst>
              <a:ext uri="{FF2B5EF4-FFF2-40B4-BE49-F238E27FC236}">
                <a16:creationId xmlns:a16="http://schemas.microsoft.com/office/drawing/2014/main" id="{3812BFF3-DE3A-1E49-A83B-16C93D5F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29" y="2479531"/>
            <a:ext cx="2941011" cy="233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6A7D33E7-0E38-6549-B8B6-907AF468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95" y="2445216"/>
            <a:ext cx="2249705" cy="236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2">
            <a:extLst>
              <a:ext uri="{FF2B5EF4-FFF2-40B4-BE49-F238E27FC236}">
                <a16:creationId xmlns:a16="http://schemas.microsoft.com/office/drawing/2014/main" id="{8F38961F-5253-884F-BBF4-3B48D0BF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05" y="349925"/>
            <a:ext cx="2069295" cy="246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06DDAD67-E913-1342-97F5-E4E3A14F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21" y="358538"/>
            <a:ext cx="1875903" cy="24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BCF5BA39-29A0-0C49-87E2-1C8B644F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2" y="358538"/>
            <a:ext cx="4192789" cy="244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B5755B6-3DED-AD4B-855A-B4B8E1856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50" y="2636160"/>
            <a:ext cx="3340962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400" dirty="0"/>
          </a:p>
          <a:p>
            <a:r>
              <a:rPr lang="en-US" altLang="en-US" sz="1200" b="1" dirty="0"/>
              <a:t>Chief Data Officer </a:t>
            </a:r>
            <a:r>
              <a:rPr lang="en-US" altLang="en-US" sz="1200" dirty="0"/>
              <a:t>@ Lambda3</a:t>
            </a:r>
          </a:p>
          <a:p>
            <a:r>
              <a:rPr lang="en-US" altLang="en-US" sz="1200" b="1" dirty="0"/>
              <a:t>Professor de </a:t>
            </a:r>
            <a:r>
              <a:rPr lang="en-US" altLang="en-US" sz="1200" b="1" dirty="0" err="1"/>
              <a:t>graduação</a:t>
            </a:r>
            <a:r>
              <a:rPr lang="en-US" altLang="en-US" sz="1200" b="1" dirty="0"/>
              <a:t> e MBA</a:t>
            </a:r>
            <a:r>
              <a:rPr lang="en-US" altLang="en-US" sz="1200" dirty="0"/>
              <a:t> @ FIAP</a:t>
            </a:r>
          </a:p>
          <a:p>
            <a:r>
              <a:rPr lang="en-US" altLang="en-US" sz="1200" b="1" dirty="0"/>
              <a:t>Most Valuable Professional </a:t>
            </a:r>
            <a:r>
              <a:rPr lang="en-US" altLang="en-US" sz="1200" dirty="0"/>
              <a:t>– AI @Microsoft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Doutor</a:t>
            </a:r>
            <a:r>
              <a:rPr lang="en-US" altLang="en-US" sz="1200" dirty="0"/>
              <a:t> em </a:t>
            </a:r>
            <a:r>
              <a:rPr lang="en-US" altLang="en-US" sz="1200" dirty="0" err="1"/>
              <a:t>Engenharia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Elétrica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Computação</a:t>
            </a:r>
            <a:r>
              <a:rPr lang="en-US" altLang="en-US" sz="1200" dirty="0"/>
              <a:t> pela </a:t>
            </a:r>
            <a:r>
              <a:rPr lang="en-US" altLang="en-US" sz="1200" dirty="0" err="1"/>
              <a:t>Universidade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Presbiteriana</a:t>
            </a:r>
            <a:r>
              <a:rPr lang="en-US" altLang="en-US" sz="1200" dirty="0"/>
              <a:t> Mackenzie (UPM)</a:t>
            </a:r>
          </a:p>
          <a:p>
            <a:endParaRPr lang="en-US" altLang="en-US" sz="1200" dirty="0"/>
          </a:p>
          <a:p>
            <a:r>
              <a:rPr lang="en-US" altLang="en-US" sz="1200" dirty="0" err="1"/>
              <a:t>Organizador</a:t>
            </a:r>
            <a:r>
              <a:rPr lang="en-US" altLang="en-US" sz="1200" dirty="0"/>
              <a:t> da </a:t>
            </a:r>
            <a:r>
              <a:rPr lang="en-US" altLang="en-US" sz="1200" dirty="0" err="1"/>
              <a:t>comunidade</a:t>
            </a:r>
            <a:r>
              <a:rPr lang="en-US" altLang="en-US" sz="1200" dirty="0"/>
              <a:t> AI </a:t>
            </a:r>
            <a:r>
              <a:rPr lang="en-US" altLang="en-US" sz="1200" dirty="0" err="1"/>
              <a:t>Brasil</a:t>
            </a:r>
            <a:r>
              <a:rPr lang="en-US" altLang="en-US" sz="1200" dirty="0"/>
              <a:t> e </a:t>
            </a:r>
            <a:r>
              <a:rPr lang="en-US" altLang="en-US" sz="1200" dirty="0" err="1"/>
              <a:t>pesquisador</a:t>
            </a:r>
            <a:r>
              <a:rPr lang="en-US" altLang="en-US" sz="1200" dirty="0"/>
              <a:t> em Machine e Deep Learning</a:t>
            </a:r>
          </a:p>
          <a:p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783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5A43BA-F9A9-1D42-BA72-EE46C913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112"/>
            <a:ext cx="9144000" cy="50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25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BF2FE-FF73-504B-8315-7C073A47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48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17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2F84A-AAEA-5942-A12E-5D11791F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976"/>
            <a:ext cx="9144000" cy="48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34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2EB04-624F-E441-B051-C0729E57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49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43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DDE5F-5FB5-A949-8B2C-B68EC36F4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0"/>
            <a:ext cx="8104377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52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4A2DF-8A32-5E49-BE42-CB042B18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4"/>
            <a:ext cx="9144000" cy="51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18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208732-5448-8540-BB87-D5F99CEB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1" y="0"/>
            <a:ext cx="7944597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00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C7EA0-2E9B-1A4A-9507-A445FA09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" y="-65314"/>
            <a:ext cx="9095871" cy="52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95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6388D-F079-4248-9AC8-D20C1F92D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34" y="0"/>
            <a:ext cx="7821531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97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8E11B-4DB4-F54A-84E8-0837E4F0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" y="-83976"/>
            <a:ext cx="9124810" cy="52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5822" y="555773"/>
            <a:ext cx="415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626E73"/>
                </a:solidFill>
                <a:latin typeface="Gotham HTF Bold"/>
                <a:cs typeface="Gotham HTF Bold"/>
              </a:rPr>
              <a:t>TÓPICOS</a:t>
            </a:r>
            <a:endParaRPr lang="pt-BR" dirty="0">
              <a:solidFill>
                <a:srgbClr val="626E73"/>
              </a:solidFill>
              <a:latin typeface="Gotham HTF Light"/>
              <a:cs typeface="Gotham HTF Light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725161" y="1069608"/>
            <a:ext cx="34336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71587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Introdução a Visão Computacional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130629" y="2926360"/>
            <a:ext cx="4106254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>
          <a:xfrm>
            <a:off x="4761712" y="2926360"/>
            <a:ext cx="4255859" cy="0"/>
          </a:xfrm>
          <a:prstGeom prst="line">
            <a:avLst/>
          </a:prstGeom>
          <a:ln w="12700">
            <a:solidFill>
              <a:srgbClr val="4B555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71587" y="3336991"/>
            <a:ext cx="2179841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OpenCV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7730" y="167832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Aquisição de Imagens e Conceitos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37729" y="3311382"/>
            <a:ext cx="2179841" cy="50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ED145B"/>
                </a:solidFill>
                <a:latin typeface="Roboto Light"/>
                <a:cs typeface="Roboto Light"/>
              </a:rPr>
              <a:t>Visão Computacional e </a:t>
            </a:r>
            <a:r>
              <a:rPr lang="pt-BR" sz="1100" dirty="0" err="1">
                <a:solidFill>
                  <a:srgbClr val="ED145B"/>
                </a:solidFill>
                <a:latin typeface="Roboto Light"/>
                <a:cs typeface="Roboto Light"/>
              </a:rPr>
              <a:t>Convolução</a:t>
            </a:r>
            <a:endParaRPr lang="pt-BR" sz="1100" dirty="0">
              <a:solidFill>
                <a:srgbClr val="ED145B"/>
              </a:solidFill>
              <a:latin typeface="Roboto Light"/>
              <a:cs typeface="Roboto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C9F5E0-101F-374F-AF7C-D621D0A60C59}"/>
              </a:ext>
            </a:extLst>
          </p:cNvPr>
          <p:cNvSpPr txBox="1"/>
          <p:nvPr/>
        </p:nvSpPr>
        <p:spPr>
          <a:xfrm>
            <a:off x="3718166" y="378573"/>
            <a:ext cx="2338078" cy="729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Estrutura; 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Modelagem matemática;</a:t>
            </a:r>
          </a:p>
          <a:p>
            <a:pPr>
              <a:lnSpc>
                <a:spcPct val="130000"/>
              </a:lnSpc>
            </a:pPr>
            <a:r>
              <a:rPr lang="pt-BR" sz="1100" dirty="0">
                <a:solidFill>
                  <a:srgbClr val="626E73"/>
                </a:solidFill>
                <a:latin typeface="Roboto Light"/>
                <a:cs typeface="Roboto Light"/>
              </a:rPr>
              <a:t>Arquitetura e exemplos práticos.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0B3B0-BF2A-704E-81F1-1923B7DE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619" y="1459615"/>
            <a:ext cx="1467455" cy="109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076B5-7888-564D-A247-E0234056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93" y="1570089"/>
            <a:ext cx="1620189" cy="79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D5AB-D510-5F44-98B0-34646D1F8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58" y="3216477"/>
            <a:ext cx="1860629" cy="604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BD71F-C9FD-8745-8E05-1EA40B565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971" y="3140455"/>
            <a:ext cx="3383103" cy="10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4A3B9-42FC-154D-A1A1-43F2CC66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" y="-83976"/>
            <a:ext cx="9038062" cy="52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5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48B08-94E0-694F-905E-74F3587A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51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9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CF5CF-52D6-DE4E-A322-BD6A2C0C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088"/>
            <a:ext cx="9144000" cy="43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5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6D73D-988A-EB43-A31B-5FDEB26A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755"/>
            <a:ext cx="9144000" cy="26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0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E8BB6-CCBC-5A4B-9FA6-955F927D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63" y="0"/>
            <a:ext cx="7790674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90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EC8D1D-9766-DA42-8C22-C343C08B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4"/>
            <a:ext cx="9144000" cy="5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1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8FD31-11DA-524D-92BC-D4A9157C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512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11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171C42-1447-224D-9A27-8B6ECB9FE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4"/>
            <a:ext cx="9144000" cy="51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9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181C2-D3DE-CE45-A442-2B1926A5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5" y="0"/>
            <a:ext cx="885303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05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A4F66-0D46-1843-BF19-F45C5B24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5" y="0"/>
            <a:ext cx="8279869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50E75F-FBA9-704A-9EA8-5FA7AC80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8"/>
            <a:ext cx="9144000" cy="48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00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6FE7B-44C8-B945-84B4-8A311B10B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5" y="0"/>
            <a:ext cx="825779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66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7F52D0-C19A-2B44-BCB1-38798785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73" y="0"/>
            <a:ext cx="8282253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63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BBF5A-47FB-3943-95AC-887D5239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976"/>
            <a:ext cx="9144000" cy="51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09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C50F43-84AC-2C4D-8460-E059BB57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514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07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E5806-D328-274D-A0CB-DB56F44AD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9144000" cy="49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9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8B30B0-10F5-1046-B9A4-CD0FD7A4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081"/>
            <a:ext cx="9144000" cy="42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94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08013-872D-5A44-9F81-AB3E48F4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02"/>
            <a:ext cx="9144000" cy="46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86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6B059-0AC6-9048-AD0A-9BBB6DDC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978"/>
            <a:ext cx="9144000" cy="45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68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D09D0-9041-4E42-AACC-50CC0466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12"/>
            <a:ext cx="9144000" cy="45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55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59CAE-2E32-614C-AC4F-EEFD6E71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460"/>
            <a:ext cx="9144000" cy="37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2B947-EBEB-6E41-BBF7-2F9AE795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131"/>
            <a:ext cx="9144000" cy="37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1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24A9E-B6AD-8A41-A561-15859E2C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2300"/>
            <a:ext cx="9144000" cy="42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42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94E67-F192-7F4D-B993-20A03CC39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733"/>
            <a:ext cx="9144000" cy="424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564FE4-AD81-6543-84C1-7AF64E31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288"/>
            <a:ext cx="9144000" cy="32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4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2497C0-2A34-DD4B-BE98-EDCD2B69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188"/>
            <a:ext cx="9144000" cy="45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76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9FD67-6E10-A54B-A0E0-FD1D5F12D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830"/>
            <a:ext cx="9144000" cy="43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96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7E9A8-35A7-E346-AC50-66FB8F5E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72"/>
            <a:ext cx="9144000" cy="42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4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FC2B3-AFCF-5B42-A30B-01B60EA5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490"/>
            <a:ext cx="9144000" cy="43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80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2DF706-E5C2-0245-83C0-2A1F6D128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488"/>
            <a:ext cx="9144000" cy="45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21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CF2CD-2043-1647-9B1B-F9E11EC0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621"/>
            <a:ext cx="9144000" cy="43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84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51D643-DC43-524F-AD19-F92E7A2B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6"/>
            <a:ext cx="9144000" cy="50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7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770A0-E445-5248-9F3D-A178F6E7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9" y="1301021"/>
            <a:ext cx="8258605" cy="256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81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97C41-D8F0-AB4C-8DCF-CC9E94C5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7" y="1324947"/>
            <a:ext cx="7165001" cy="260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7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4191043"/>
            <a:ext cx="4686710" cy="4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Copyright </a:t>
            </a:r>
            <a:r>
              <a:rPr lang="de-DE" sz="700" dirty="0">
                <a:solidFill>
                  <a:srgbClr val="626E73"/>
                </a:solidFill>
                <a:latin typeface="Roboto Light"/>
                <a:cs typeface="Roboto Light"/>
              </a:rPr>
              <a:t>© 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2023 | Professor Dr. José Ahirton Batista Lopes Filho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Todos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direitos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reservados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Reprodução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divulgação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total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parcial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deste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documento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é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expressamente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proibido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sem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consentimento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formal,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por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escrito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, do professor/</a:t>
            </a:r>
            <a:r>
              <a:rPr lang="en-US" sz="700" dirty="0" err="1">
                <a:solidFill>
                  <a:srgbClr val="626E73"/>
                </a:solidFill>
                <a:latin typeface="Roboto Light"/>
                <a:cs typeface="Roboto Light"/>
              </a:rPr>
              <a:t>autor</a:t>
            </a:r>
            <a:r>
              <a:rPr lang="en-US" sz="700" dirty="0">
                <a:solidFill>
                  <a:srgbClr val="626E73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OBRIGADO</a:t>
            </a:r>
          </a:p>
        </p:txBody>
      </p:sp>
      <p:pic>
        <p:nvPicPr>
          <p:cNvPr id="13" name="Imagem 6">
            <a:extLst>
              <a:ext uri="{FF2B5EF4-FFF2-40B4-BE49-F238E27FC236}">
                <a16:creationId xmlns:a16="http://schemas.microsoft.com/office/drawing/2014/main" id="{11FBB89F-B45D-F84A-A751-75D47A79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082" y="2881860"/>
            <a:ext cx="1003282" cy="349982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425E4167-1875-7C4B-9AF7-B5ED7E836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31" y="2914976"/>
            <a:ext cx="832828" cy="329258"/>
          </a:xfrm>
          <a:prstGeom prst="rect">
            <a:avLst/>
          </a:prstGeom>
        </p:spPr>
      </p:pic>
      <p:sp>
        <p:nvSpPr>
          <p:cNvPr id="15" name="CaixaDeTexto 8">
            <a:extLst>
              <a:ext uri="{FF2B5EF4-FFF2-40B4-BE49-F238E27FC236}">
                <a16:creationId xmlns:a16="http://schemas.microsoft.com/office/drawing/2014/main" id="{B247B5D7-6B03-504F-B9D8-56D62E5CE54A}"/>
              </a:ext>
            </a:extLst>
          </p:cNvPr>
          <p:cNvSpPr txBox="1"/>
          <p:nvPr/>
        </p:nvSpPr>
        <p:spPr>
          <a:xfrm>
            <a:off x="3729562" y="3572119"/>
            <a:ext cx="27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ahirtonlopes@gmail.com</a:t>
            </a:r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344F9980-2DFA-104F-88E8-A23B9204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75" y="1586723"/>
            <a:ext cx="1376434" cy="1376434"/>
          </a:xfrm>
          <a:prstGeom prst="rect">
            <a:avLst/>
          </a:prstGeom>
        </p:spPr>
      </p:pic>
      <p:pic>
        <p:nvPicPr>
          <p:cNvPr id="17" name="Imagem 12">
            <a:extLst>
              <a:ext uri="{FF2B5EF4-FFF2-40B4-BE49-F238E27FC236}">
                <a16:creationId xmlns:a16="http://schemas.microsoft.com/office/drawing/2014/main" id="{60D0EC2E-594E-C247-A198-79CE34385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591819"/>
            <a:ext cx="1293700" cy="12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76561B-F0FC-474A-958D-FA6101B4A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67" y="1733656"/>
            <a:ext cx="1157577" cy="11221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F3AD-6569-2641-9EA7-CF9E07DA6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70" y="2914178"/>
            <a:ext cx="408243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197"/>
            <a:ext cx="8699498" cy="4708684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902A9-CAE0-6545-965D-25F60E33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345"/>
            <a:ext cx="9144000" cy="511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9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DF620-4C62-114B-B041-6DC4FAC82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4" y="-65314"/>
            <a:ext cx="8736088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5D1D0-2BFE-F146-BA2A-EB6AA2249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360"/>
            <a:ext cx="9144000" cy="45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0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76414655211a97be91fc021a92ada680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009e91cf04f4d2388fbbf168ceda39e3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5c7d43-eac3-4298-9b7d-163431eb0754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20af93-035a-443f-80b0-3b9b401ad9a6">
      <Terms xmlns="http://schemas.microsoft.com/office/infopath/2007/PartnerControls"/>
    </lcf76f155ced4ddcb4097134ff3c332f>
    <TaxCatchAll xmlns="d48fd270-4a57-47e1-b674-c7d4969804ad" xsi:nil="true"/>
  </documentManagement>
</p:properties>
</file>

<file path=customXml/itemProps1.xml><?xml version="1.0" encoding="utf-8"?>
<ds:datastoreItem xmlns:ds="http://schemas.openxmlformats.org/officeDocument/2006/customXml" ds:itemID="{6BA6E077-DBE3-405B-8054-855EA1303FA2}"/>
</file>

<file path=customXml/itemProps2.xml><?xml version="1.0" encoding="utf-8"?>
<ds:datastoreItem xmlns:ds="http://schemas.openxmlformats.org/officeDocument/2006/customXml" ds:itemID="{E46A6F2B-B06C-4C72-9DD5-B5BCFAAEE4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F7194-8073-4628-94B9-F1F179E32701}">
  <ds:schemaRefs>
    <ds:schemaRef ds:uri="http://schemas.microsoft.com/office/2006/metadata/properties"/>
    <ds:schemaRef ds:uri="http://schemas.microsoft.com/office/infopath/2007/PartnerControls"/>
    <ds:schemaRef ds:uri="a6194295-1792-4b63-878c-b29c2ff82726"/>
    <ds:schemaRef ds:uri="49c50ba2-eaf4-4058-b769-73a32109933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</TotalTime>
  <Words>186</Words>
  <Application>Microsoft Macintosh PowerPoint</Application>
  <PresentationFormat>Custom</PresentationFormat>
  <Paragraphs>49</Paragraphs>
  <Slides>62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ＭＳ Ｐゴシック</vt:lpstr>
      <vt:lpstr>Arial</vt:lpstr>
      <vt:lpstr>Calibri</vt:lpstr>
      <vt:lpstr>Gotham HTF Bold</vt:lpstr>
      <vt:lpstr>Gotham HTF Book</vt:lpstr>
      <vt:lpstr>Gotham HTF Light</vt:lpstr>
      <vt:lpstr>Gotham HTF Medium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Jose Ahirton Batista Lopes Filho</cp:lastModifiedBy>
  <cp:revision>52</cp:revision>
  <dcterms:created xsi:type="dcterms:W3CDTF">2019-02-15T12:16:11Z</dcterms:created>
  <dcterms:modified xsi:type="dcterms:W3CDTF">2023-02-16T18:17:53Z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  <property fmtid="{D5CDD505-2E9C-101B-9397-08002B2CF9AE}" pid="3" name="MediaServiceImageTags">
    <vt:lpwstr/>
  </property>
</Properties>
</file>